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Sniglet"/>
      <p:regular r:id="rId19"/>
    </p:embeddedFont>
    <p:embeddedFont>
      <p:font typeface="Walter Turncoat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alterTurncoa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niglet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uanlan.zhihu.com/p/32127194" TargetMode="External"/><Relationship Id="rId3" Type="http://schemas.openxmlformats.org/officeDocument/2006/relationships/hyperlink" Target="https://www.cnblogs.com/hello-world-n/p/7784542.html" TargetMode="External"/><Relationship Id="rId4" Type="http://schemas.openxmlformats.org/officeDocument/2006/relationships/hyperlink" Target="https://www.cnblogs.com/moranBlogs/p/3795392.html" TargetMode="External"/><Relationship Id="rId9" Type="http://schemas.openxmlformats.org/officeDocument/2006/relationships/hyperlink" Target="https://www.youtube.com/watch?v=5R1xOJOFRzs" TargetMode="External"/><Relationship Id="rId5" Type="http://schemas.openxmlformats.org/officeDocument/2006/relationships/hyperlink" Target="https://blog.csdn.net/u012111465/article/details/80306252" TargetMode="External"/><Relationship Id="rId6" Type="http://schemas.openxmlformats.org/officeDocument/2006/relationships/hyperlink" Target="http://tecdat.cn/python%e6%9c%ba%e5%99%a8%e5%ad%a6%e4%b9%a0%ef%bc%9a%e6%8e%a8%e8%8d%90%e7%b3%bb%e7%bb%9f%e5%ae%9e%e7%8e%b0%ef%bc%88%e4%bb%a5%e7%9f%a9%e9%98%b5%e5%88%86%e8%a7%a3%e6%9d%a5%e5%8d%8f%e5%90%8c%e8%bf%87/" TargetMode="External"/><Relationship Id="rId7" Type="http://schemas.openxmlformats.org/officeDocument/2006/relationships/hyperlink" Target="https://www.youtube.com/watch?v=ZspR5PZemcs" TargetMode="External"/><Relationship Id="rId8" Type="http://schemas.openxmlformats.org/officeDocument/2006/relationships/hyperlink" Target="https://www.youtube.com/watch?v=n3RKsY2H-NE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一篇著名论文的解读：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Deep Matrix factorization Models for Recommender System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https://zhuanlan.zhihu.com/p/32127194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简单的具体步骤：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https://www.cnblogs.com/hello-world-n/p/7784542.html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Matlab实例：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https://www.cnblogs.com/moranBlogs/p/3795392.html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Python实例（全是Code）：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https://blog.csdn.net/u012111465/article/details/80306252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一篇解释得比较清楚的Python实例：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http://tecdat.cn/python%e6%9c%ba%e5%99%a8%e5%ad%a6%e4%b9%a0%ef%bc%9a%e6%8e%a8%e8%8d%90%e7%b3%bb%e7%bb%9f%e5%ae%9e%e7%8e%b0%ef%bc%88%e4%bb%a5%e7%9f%a9%e9%98%b5%e5%88%86%e8%a7%a3%e6%9d%a5%e5%8d%8f%e5%90%8c%e8%bf%87/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Youtube video netflix example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https://www.youtube.com/watch?v=ZspR5PZemcs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More Youtube videos: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8"/>
              </a:rPr>
              <a:t>https://www.youtube.com/watch?v=n3RKsY2H-NE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https://www.youtube.com/watch?v=5R1xOJOFRzs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acf5442b6_4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acf5442b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derivative of the error and move towards the target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cf5442b6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8acf5442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cf5442b6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8acf5442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cf5442b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8acf5442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7.50  14.08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acf5442b6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acf5442b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acf5442b6_7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acf5442b6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acf5442b6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8acf5442b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acf5442b6_5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8acf5442b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cf5442b6_5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acf5442b6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cf5442b6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8acf5442b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3" name="Google Shape;33;p6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b="0" i="0" sz="96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4128150" y="550650"/>
            <a:ext cx="887711" cy="84916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98600" y="4832975"/>
            <a:ext cx="4264500" cy="310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- NOT FOR USE AND/OR DISTRIBUTION TO THE GENERAL PUBLIC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8201196" y="-12007"/>
            <a:ext cx="942899" cy="983683"/>
            <a:chOff x="898852" y="649900"/>
            <a:chExt cx="1052813" cy="1070850"/>
          </a:xfrm>
        </p:grpSpPr>
        <p:sp>
          <p:nvSpPr>
            <p:cNvPr id="11" name="Google Shape;11;p1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6" name="Google Shape;16;p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" name="Google Shape;17;p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100"/>
              <a:t>HOW TO USE MATRIX FACTORIZATION IN RECOMMENDATION ENGINE?</a:t>
            </a:r>
            <a:endParaRPr sz="3100"/>
          </a:p>
        </p:txBody>
      </p:sp>
      <p:grpSp>
        <p:nvGrpSpPr>
          <p:cNvPr id="57" name="Google Shape;57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58" name="Google Shape;58;p11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61" name="Google Shape;61;p11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1"/>
          <p:cNvSpPr/>
          <p:nvPr/>
        </p:nvSpPr>
        <p:spPr>
          <a:xfrm>
            <a:off x="2497627" y="2497075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6059300" y="2600050"/>
            <a:ext cx="2058017" cy="101596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4045614" y="719848"/>
            <a:ext cx="1052762" cy="92244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5586675" y="1405875"/>
            <a:ext cx="32151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Error function is used to measure the performance of 2 factored matrices.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/>
              <a:t>The objective is to decrease the sum of the squares of the differences between the factored matrices and the target matrix.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777300" y="1459475"/>
            <a:ext cx="3814860" cy="330216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5" y="1405875"/>
            <a:ext cx="5194800" cy="2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4</a:t>
            </a:r>
            <a:r>
              <a:rPr lang="en" sz="6000"/>
              <a:t>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 How to Recommend?</a:t>
            </a:r>
            <a:endParaRPr sz="4000"/>
          </a:p>
        </p:txBody>
      </p:sp>
      <p:sp>
        <p:nvSpPr>
          <p:cNvPr id="158" name="Google Shape;158;p21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929475" y="2160150"/>
            <a:ext cx="4200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Each person will not watch all the movies. Thus, some of the review are </a:t>
            </a:r>
            <a:r>
              <a:rPr lang="en"/>
              <a:t>missing. Now we can use matrix factorization to </a:t>
            </a:r>
            <a:r>
              <a:rPr lang="en"/>
              <a:t>calculate</a:t>
            </a:r>
            <a:r>
              <a:rPr lang="en"/>
              <a:t> the missing numbers. </a:t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4342533" y="51286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77300" y="1753075"/>
            <a:ext cx="2861797" cy="300861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70" name="Google Shape;170;p22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26" y="1983775"/>
            <a:ext cx="2924950" cy="2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3929475" y="2160150"/>
            <a:ext cx="4200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After calculation, we can see that Dana will give M3 a higher score than M1. So </a:t>
            </a:r>
            <a:r>
              <a:rPr lang="en"/>
              <a:t>between</a:t>
            </a:r>
            <a:r>
              <a:rPr lang="en"/>
              <a:t> M1 AND M3, Netflix should recommend M3. </a:t>
            </a:r>
            <a:r>
              <a:rPr lang="en"/>
              <a:t> 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141750" y="281249"/>
            <a:ext cx="788694" cy="805193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4342533" y="51286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777300" y="1753075"/>
            <a:ext cx="2861797" cy="300861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88" name="Google Shape;188;p23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94" name="Google Shape;194;p2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0" y="1487275"/>
            <a:ext cx="3632473" cy="29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ANY QUESTION?</a:t>
            </a:r>
            <a:endParaRPr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2" name="Google Shape;202;p2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203" name="Google Shape;203;p24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4294967295" type="ctrTitle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hello!</a:t>
            </a:r>
            <a:endParaRPr b="0" i="0" sz="48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" name="Google Shape;71;p12"/>
          <p:cNvSpPr txBox="1"/>
          <p:nvPr>
            <p:ph idx="4294967295" type="subTitle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3600"/>
              <a:t>We are Group 5</a:t>
            </a:r>
            <a:endParaRPr b="0" i="0" sz="36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Cathy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Michael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Xinyi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Jiayue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3799402" y="2051575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4249880" y="630379"/>
            <a:ext cx="602256" cy="637792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 Netflix Movie Recommendation</a:t>
            </a:r>
            <a:endParaRPr sz="4000"/>
          </a:p>
        </p:txBody>
      </p:sp>
      <p:sp>
        <p:nvSpPr>
          <p:cNvPr id="80" name="Google Shape;80;p13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0" y="1077012"/>
            <a:ext cx="7836101" cy="375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ctrTitle"/>
          </p:nvPr>
        </p:nvSpPr>
        <p:spPr>
          <a:xfrm>
            <a:off x="546800" y="296400"/>
            <a:ext cx="514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 </a:t>
            </a:r>
            <a:r>
              <a:rPr lang="en" sz="2300"/>
              <a:t>Netflix Movie Recommendation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idx="4294967295" type="body"/>
          </p:nvPr>
        </p:nvSpPr>
        <p:spPr>
          <a:xfrm>
            <a:off x="410098" y="4196150"/>
            <a:ext cx="2539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Depend rows and columns</a:t>
            </a:r>
            <a:endParaRPr sz="1600"/>
          </a:p>
        </p:txBody>
      </p:sp>
      <p:grpSp>
        <p:nvGrpSpPr>
          <p:cNvPr id="95" name="Google Shape;95;p15"/>
          <p:cNvGrpSpPr/>
          <p:nvPr/>
        </p:nvGrpSpPr>
        <p:grpSpPr>
          <a:xfrm>
            <a:off x="3217596" y="2740123"/>
            <a:ext cx="1711727" cy="292500"/>
            <a:chOff x="271125" y="812725"/>
            <a:chExt cx="766525" cy="221725"/>
          </a:xfrm>
        </p:grpSpPr>
        <p:sp>
          <p:nvSpPr>
            <p:cNvPr id="96" name="Google Shape;96;p15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15"/>
          <p:cNvSpPr txBox="1"/>
          <p:nvPr>
            <p:ph idx="4294967295" type="body"/>
          </p:nvPr>
        </p:nvSpPr>
        <p:spPr>
          <a:xfrm>
            <a:off x="3355376" y="1842150"/>
            <a:ext cx="1313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Figure out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Dependency</a:t>
            </a:r>
            <a:endParaRPr sz="16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825" y="1552099"/>
            <a:ext cx="3272076" cy="26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50" y="1297607"/>
            <a:ext cx="2437100" cy="100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38" y="2664625"/>
            <a:ext cx="2437100" cy="140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388" y="1006750"/>
            <a:ext cx="417700" cy="44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7">
            <a:alphaModFix/>
          </a:blip>
          <a:srcRect b="0" l="0" r="10530" t="22612"/>
          <a:stretch/>
        </p:blipFill>
        <p:spPr>
          <a:xfrm>
            <a:off x="7485888" y="1006757"/>
            <a:ext cx="489612" cy="44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5546206" y="904975"/>
            <a:ext cx="1609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Feature:</a:t>
            </a:r>
            <a:endParaRPr/>
          </a:p>
        </p:txBody>
      </p: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6113200" y="4196150"/>
            <a:ext cx="213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Matrix Factorization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ctrTitle"/>
          </p:nvPr>
        </p:nvSpPr>
        <p:spPr>
          <a:xfrm>
            <a:off x="685800" y="302005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2</a:t>
            </a:r>
            <a:r>
              <a:rPr lang="en" sz="6000"/>
              <a:t>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 Benefit of Matrix Factorization in R</a:t>
            </a:r>
            <a:r>
              <a:rPr lang="en" sz="4000"/>
              <a:t>ecommending Movies</a:t>
            </a:r>
            <a:endParaRPr sz="4000"/>
          </a:p>
        </p:txBody>
      </p:sp>
      <p:sp>
        <p:nvSpPr>
          <p:cNvPr id="111" name="Google Shape;111;p16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-6000" y="638000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5626225" y="1849225"/>
            <a:ext cx="4200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Save a lot of space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2000*1000=2000000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2000*100+100*1000=300000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2M &gt; 300K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77300" y="1753075"/>
            <a:ext cx="2861797" cy="3008618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22" name="Google Shape;122;p17"/>
            <p:cNvSpPr/>
            <p:nvPr/>
          </p:nvSpPr>
          <p:spPr>
            <a:xfrm>
              <a:off x="898852" y="649900"/>
              <a:ext cx="1052813" cy="1070850"/>
            </a:xfrm>
            <a:custGeom>
              <a:rect b="b" l="l" r="r" t="t"/>
              <a:pathLst>
                <a:path extrusionOk="0" h="68207" w="73112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5" y="1753075"/>
            <a:ext cx="5355585" cy="30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009672"/>
            <a:ext cx="9144001" cy="389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3</a:t>
            </a:r>
            <a:r>
              <a:rPr lang="en" sz="6000"/>
              <a:t>.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 Error function</a:t>
            </a:r>
            <a:endParaRPr sz="4000"/>
          </a:p>
        </p:txBody>
      </p:sp>
      <p:sp>
        <p:nvSpPr>
          <p:cNvPr id="143" name="Google Shape;143;p19"/>
          <p:cNvSpPr/>
          <p:nvPr/>
        </p:nvSpPr>
        <p:spPr>
          <a:xfrm>
            <a:off x="3617075" y="256025"/>
            <a:ext cx="1824693" cy="1702276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